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6553" autoAdjust="0"/>
  </p:normalViewPr>
  <p:slideViewPr>
    <p:cSldViewPr snapToGrid="0">
      <p:cViewPr varScale="1">
        <p:scale>
          <a:sx n="38" d="100"/>
          <a:sy n="38" d="100"/>
        </p:scale>
        <p:origin x="1548" y="54"/>
      </p:cViewPr>
      <p:guideLst/>
    </p:cSldViewPr>
  </p:slideViewPr>
  <p:notesTextViewPr>
    <p:cViewPr>
      <p:scale>
        <a:sx n="1" d="1"/>
        <a:sy n="1" d="1"/>
      </p:scale>
      <p:origin x="0" y="0"/>
    </p:cViewPr>
  </p:notesTextViewPr>
  <p:notesViewPr>
    <p:cSldViewPr snapToGrid="0">
      <p:cViewPr varScale="1">
        <p:scale>
          <a:sx n="54" d="100"/>
          <a:sy n="54" d="100"/>
        </p:scale>
        <p:origin x="19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657113"/>
          </a:xfrm>
          <a:prstGeom prst="rect">
            <a:avLst/>
          </a:prstGeom>
        </p:spPr>
        <p:txBody>
          <a:bodyPr vert="horz" lIns="93497" tIns="46749" rIns="93497" bIns="46749" rtlCol="0"/>
          <a:lstStyle>
            <a:lvl1pPr algn="l">
              <a:defRPr sz="1200"/>
            </a:lvl1pPr>
          </a:lstStyle>
          <a:p>
            <a:r>
              <a:rPr lang="en-US" sz="2000" dirty="0">
                <a:latin typeface="Berlin Sans FB" panose="020E0602020502020306" pitchFamily="34" charset="0"/>
              </a:rPr>
              <a:t>The Three </a:t>
            </a:r>
            <a:r>
              <a:rPr lang="en-US" sz="3300" dirty="0">
                <a:latin typeface="Berlin Sans FB Demi" panose="020E0802020502020306" pitchFamily="34" charset="0"/>
              </a:rPr>
              <a:t>R’s</a:t>
            </a:r>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r>
              <a:rPr lang="en-US" dirty="0" smtClean="0"/>
              <a:t>December 27, 2015 AM</a:t>
            </a:r>
            <a:endParaRPr lang="en-US" dirty="0"/>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r>
              <a:rPr lang="en-US" dirty="0"/>
              <a:t>s</a:t>
            </a:r>
            <a:r>
              <a:rPr lang="en-US" dirty="0" smtClean="0"/>
              <a:t>oundteaching.org</a:t>
            </a:r>
            <a:endParaRPr lang="en-US" dirty="0"/>
          </a:p>
        </p:txBody>
      </p:sp>
    </p:spTree>
    <p:extLst>
      <p:ext uri="{BB962C8B-B14F-4D97-AF65-F5344CB8AC3E}">
        <p14:creationId xmlns:p14="http://schemas.microsoft.com/office/powerpoint/2010/main" val="1016893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F71F3BAF-1CB4-4C59-AEF7-F4DAA9C32285}" type="datetimeFigureOut">
              <a:rPr lang="en-US" smtClean="0"/>
              <a:t>12/26/2015</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55541F17-4693-4060-9FC4-6AF0D25C7C72}" type="slidenum">
              <a:rPr lang="en-US" smtClean="0"/>
              <a:t>‹#›</a:t>
            </a:fld>
            <a:endParaRPr lang="en-US"/>
          </a:p>
        </p:txBody>
      </p:sp>
    </p:spTree>
    <p:extLst>
      <p:ext uri="{BB962C8B-B14F-4D97-AF65-F5344CB8AC3E}">
        <p14:creationId xmlns:p14="http://schemas.microsoft.com/office/powerpoint/2010/main" val="536215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Rather than:</a:t>
            </a:r>
            <a:r>
              <a:rPr lang="en-US" baseline="0" dirty="0" smtClean="0"/>
              <a:t>  Reading, </a:t>
            </a:r>
            <a:r>
              <a:rPr lang="en-US" baseline="0" dirty="0" err="1" smtClean="0"/>
              <a:t>Riting</a:t>
            </a:r>
            <a:r>
              <a:rPr lang="en-US" baseline="0" dirty="0" smtClean="0"/>
              <a:t> &amp; </a:t>
            </a:r>
            <a:r>
              <a:rPr lang="en-US" baseline="0" dirty="0" err="1" smtClean="0"/>
              <a:t>Rithmatic</a:t>
            </a:r>
            <a:r>
              <a:rPr lang="en-US" baseline="0" dirty="0" smtClean="0"/>
              <a:t>.  I Thought it would be good to consider three “R’s” as it impacts our spiritual life as we near the end of another year.</a:t>
            </a:r>
          </a:p>
          <a:p>
            <a:pPr marL="642795" lvl="1" indent="-175308">
              <a:buFont typeface="Arial" panose="020B0604020202020204" pitchFamily="34" charset="0"/>
              <a:buChar char="•"/>
            </a:pPr>
            <a:r>
              <a:rPr lang="en-US" baseline="0" dirty="0" smtClean="0"/>
              <a:t>Review</a:t>
            </a:r>
          </a:p>
          <a:p>
            <a:pPr marL="642795" lvl="1" indent="-175308">
              <a:buFont typeface="Arial" panose="020B0604020202020204" pitchFamily="34" charset="0"/>
              <a:buChar char="•"/>
            </a:pPr>
            <a:r>
              <a:rPr lang="en-US" baseline="0" dirty="0" smtClean="0"/>
              <a:t>Regroup</a:t>
            </a:r>
          </a:p>
          <a:p>
            <a:pPr marL="642795" lvl="1" indent="-175308">
              <a:buFont typeface="Arial" panose="020B0604020202020204" pitchFamily="34" charset="0"/>
              <a:buChar char="•"/>
            </a:pPr>
            <a:r>
              <a:rPr lang="en-US" baseline="0" dirty="0" smtClean="0"/>
              <a:t>Resolve</a:t>
            </a:r>
          </a:p>
          <a:p>
            <a:pPr marL="642795" lvl="1" indent="-175308">
              <a:buFont typeface="Arial" panose="020B0604020202020204" pitchFamily="34" charset="0"/>
              <a:buChar char="•"/>
            </a:pPr>
            <a:endParaRPr lang="en-US" baseline="0" dirty="0" smtClean="0"/>
          </a:p>
          <a:p>
            <a:pPr marL="642795" lvl="1" indent="-175308">
              <a:buFont typeface="Arial" panose="020B0604020202020204" pitchFamily="34" charset="0"/>
              <a:buChar char="•"/>
            </a:pPr>
            <a:r>
              <a:rPr lang="en-US" baseline="0" dirty="0" smtClean="0"/>
              <a:t>Take each in turn</a:t>
            </a:r>
          </a:p>
          <a:p>
            <a:pPr marL="642795" lvl="1" indent="-175308">
              <a:buFont typeface="Arial" panose="020B0604020202020204" pitchFamily="34" charset="0"/>
              <a:buChar char="•"/>
            </a:pPr>
            <a:endParaRPr lang="en-US" baseline="0" dirty="0" smtClean="0"/>
          </a:p>
          <a:p>
            <a:pPr marL="642795" lvl="1" indent="-175308">
              <a:buFont typeface="Arial" panose="020B0604020202020204" pitchFamily="34" charset="0"/>
              <a:buChar char="•"/>
            </a:pPr>
            <a:r>
              <a:rPr lang="en-US" baseline="0" dirty="0" smtClean="0"/>
              <a:t>Preached at West Side on December 27, 2015 am</a:t>
            </a:r>
            <a:endParaRPr lang="en-US" dirty="0"/>
          </a:p>
        </p:txBody>
      </p:sp>
      <p:sp>
        <p:nvSpPr>
          <p:cNvPr id="4" name="Slide Number Placeholder 3"/>
          <p:cNvSpPr>
            <a:spLocks noGrp="1"/>
          </p:cNvSpPr>
          <p:nvPr>
            <p:ph type="sldNum" sz="quarter" idx="10"/>
          </p:nvPr>
        </p:nvSpPr>
        <p:spPr/>
        <p:txBody>
          <a:bodyPr/>
          <a:lstStyle/>
          <a:p>
            <a:fld id="{55541F17-4693-4060-9FC4-6AF0D25C7C72}" type="slidenum">
              <a:rPr lang="en-US" smtClean="0"/>
              <a:t>1</a:t>
            </a:fld>
            <a:endParaRPr lang="en-US"/>
          </a:p>
        </p:txBody>
      </p:sp>
    </p:spTree>
    <p:extLst>
      <p:ext uri="{BB962C8B-B14F-4D97-AF65-F5344CB8AC3E}">
        <p14:creationId xmlns:p14="http://schemas.microsoft.com/office/powerpoint/2010/main" val="450908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God’s word is the standard: (Psalm</a:t>
            </a:r>
            <a:r>
              <a:rPr lang="en-US" b="1" baseline="0" dirty="0" smtClean="0"/>
              <a:t> 119:59), </a:t>
            </a:r>
            <a:r>
              <a:rPr lang="en-US" i="1" baseline="0" dirty="0" smtClean="0"/>
              <a:t>“I thought about my ways, </a:t>
            </a:r>
            <a:r>
              <a:rPr lang="en-US" i="1" u="sng" baseline="0" dirty="0" smtClean="0"/>
              <a:t>and turned my feet to Your testimonies</a:t>
            </a:r>
            <a:r>
              <a:rPr lang="en-US" i="1" baseline="0" dirty="0" smtClean="0"/>
              <a:t>.”</a:t>
            </a:r>
          </a:p>
          <a:p>
            <a:endParaRPr lang="en-US" i="1" baseline="0" dirty="0" smtClean="0"/>
          </a:p>
          <a:p>
            <a:r>
              <a:rPr lang="en-US" b="1" i="0" baseline="0" dirty="0" smtClean="0"/>
              <a:t>The Remorse of Ephraim: (Jeremiah 31:19), </a:t>
            </a:r>
            <a:r>
              <a:rPr lang="en-US" i="1" baseline="0" dirty="0" smtClean="0"/>
              <a:t>“Surely, after my turning, I repented; and after I was instructed, I struck myself on the thigh; I was ashamed, yes, even humiliated, because I bore the reproach of my youth.”</a:t>
            </a:r>
          </a:p>
          <a:p>
            <a:pPr marL="642795" lvl="1" indent="-175308">
              <a:buFont typeface="Arial" panose="020B0604020202020204" pitchFamily="34" charset="0"/>
              <a:buChar char="•"/>
            </a:pPr>
            <a:r>
              <a:rPr lang="en-US" i="1" baseline="0" dirty="0" smtClean="0"/>
              <a:t>Question:  Does it bother you if you have fallen short in your obligations to God?</a:t>
            </a:r>
          </a:p>
          <a:p>
            <a:endParaRPr lang="en-US" i="1" baseline="0" dirty="0" smtClean="0"/>
          </a:p>
          <a:p>
            <a:r>
              <a:rPr lang="en-US" b="1" i="0" baseline="0" dirty="0" smtClean="0"/>
              <a:t>Individual:  </a:t>
            </a:r>
            <a:r>
              <a:rPr lang="en-US" i="0" baseline="0" dirty="0" smtClean="0"/>
              <a:t>Love for neighbor; benevolence; citizenship; family obligations; honesty; morality; personal devotions</a:t>
            </a:r>
          </a:p>
          <a:p>
            <a:r>
              <a:rPr lang="en-US" b="1" i="0" baseline="0" dirty="0" smtClean="0"/>
              <a:t>Collective:  </a:t>
            </a:r>
            <a:r>
              <a:rPr lang="en-US" i="0" baseline="0" dirty="0" smtClean="0"/>
              <a:t>Submission to leadership; worship; attendance; edification of others; is congregation stronger because of you!</a:t>
            </a:r>
          </a:p>
          <a:p>
            <a:endParaRPr lang="en-US" i="0" baseline="0" dirty="0" smtClean="0"/>
          </a:p>
          <a:p>
            <a:r>
              <a:rPr lang="en-US" b="1" i="0" baseline="0" dirty="0" smtClean="0"/>
              <a:t>Repentance? (Lamentations 3:40), </a:t>
            </a:r>
            <a:r>
              <a:rPr lang="en-US" i="0" baseline="0" dirty="0" smtClean="0"/>
              <a:t>“Let us search out and examine our ways, and turn back to the Lord”</a:t>
            </a:r>
          </a:p>
          <a:p>
            <a:endParaRPr lang="en-US" i="0" baseline="0" dirty="0" smtClean="0"/>
          </a:p>
          <a:p>
            <a:r>
              <a:rPr lang="en-US" b="1" i="0" baseline="0" dirty="0" smtClean="0"/>
              <a:t>(2 Corinthians 13:5), </a:t>
            </a:r>
            <a:r>
              <a:rPr lang="en-US" i="0" baseline="0" dirty="0" smtClean="0"/>
              <a:t>“Examine yourselves as to whether you are in the faith. Test yourselves. Do you not know yourselves, that Jesus Christ is in you? — unless indeed you are disqualified.</a:t>
            </a:r>
          </a:p>
          <a:p>
            <a:endParaRPr lang="en-US" i="1" baseline="0" dirty="0" smtClean="0"/>
          </a:p>
          <a:p>
            <a:endParaRPr lang="en-US" i="1" dirty="0"/>
          </a:p>
        </p:txBody>
      </p:sp>
      <p:sp>
        <p:nvSpPr>
          <p:cNvPr id="4" name="Slide Number Placeholder 3"/>
          <p:cNvSpPr>
            <a:spLocks noGrp="1"/>
          </p:cNvSpPr>
          <p:nvPr>
            <p:ph type="sldNum" sz="quarter" idx="10"/>
          </p:nvPr>
        </p:nvSpPr>
        <p:spPr/>
        <p:txBody>
          <a:bodyPr/>
          <a:lstStyle/>
          <a:p>
            <a:fld id="{55541F17-4693-4060-9FC4-6AF0D25C7C72}" type="slidenum">
              <a:rPr lang="en-US" smtClean="0"/>
              <a:t>2</a:t>
            </a:fld>
            <a:endParaRPr lang="en-US"/>
          </a:p>
        </p:txBody>
      </p:sp>
    </p:spTree>
    <p:extLst>
      <p:ext uri="{BB962C8B-B14F-4D97-AF65-F5344CB8AC3E}">
        <p14:creationId xmlns:p14="http://schemas.microsoft.com/office/powerpoint/2010/main" val="3008370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 know God’s resting, not that He was tired, but that He</a:t>
            </a:r>
            <a:r>
              <a:rPr lang="en-US" b="1" baseline="0" dirty="0" smtClean="0"/>
              <a:t> ceased from His work</a:t>
            </a:r>
            <a:r>
              <a:rPr lang="en-US" i="0" baseline="0" dirty="0" smtClean="0"/>
              <a:t>.</a:t>
            </a:r>
          </a:p>
          <a:p>
            <a:pPr marL="642795" lvl="1" indent="-175308">
              <a:buFont typeface="Arial" panose="020B0604020202020204" pitchFamily="34" charset="0"/>
              <a:buChar char="•"/>
            </a:pPr>
            <a:r>
              <a:rPr lang="en-US" i="0" baseline="0" dirty="0" smtClean="0"/>
              <a:t>However, men do tire, and need to rest and renew themselves:</a:t>
            </a:r>
          </a:p>
          <a:p>
            <a:endParaRPr lang="en-US" i="0" baseline="0" dirty="0" smtClean="0"/>
          </a:p>
          <a:p>
            <a:r>
              <a:rPr lang="en-US" b="1" i="0" baseline="0" dirty="0" smtClean="0"/>
              <a:t>(Mark 6:30-32), </a:t>
            </a:r>
            <a:r>
              <a:rPr lang="en-US" i="1" baseline="0" dirty="0" smtClean="0"/>
              <a:t>“Then the apostles gathered to Jesus and told Him all things, both what they had done and what they had taught. </a:t>
            </a:r>
            <a:r>
              <a:rPr lang="en-US" i="1" baseline="30000" dirty="0" smtClean="0"/>
              <a:t>31</a:t>
            </a:r>
            <a:r>
              <a:rPr lang="en-US" i="1" baseline="0" dirty="0" smtClean="0"/>
              <a:t> And He said to them, " Come aside by yourselves to a deserted place and rest a while." For there were many coming and going, and they did not even have time to eat. </a:t>
            </a:r>
            <a:r>
              <a:rPr lang="en-US" i="1" baseline="30000" dirty="0" smtClean="0"/>
              <a:t>32</a:t>
            </a:r>
            <a:r>
              <a:rPr lang="en-US" i="1" baseline="0" dirty="0" smtClean="0"/>
              <a:t> So they departed to a deserted place in the boat by themselves.”</a:t>
            </a:r>
          </a:p>
          <a:p>
            <a:pPr marL="642795" lvl="1" indent="-175308">
              <a:buFont typeface="Arial" panose="020B0604020202020204" pitchFamily="34" charset="0"/>
              <a:buChar char="•"/>
            </a:pPr>
            <a:r>
              <a:rPr lang="en-US" i="0" baseline="0" dirty="0" smtClean="0"/>
              <a:t>Holidays, time with family at the end of the year</a:t>
            </a:r>
          </a:p>
          <a:p>
            <a:pPr marL="642795" lvl="1" indent="-175308">
              <a:buFont typeface="Arial" panose="020B0604020202020204" pitchFamily="34" charset="0"/>
              <a:buChar char="•"/>
            </a:pPr>
            <a:r>
              <a:rPr lang="en-US" i="0" baseline="0" dirty="0" smtClean="0"/>
              <a:t>Recreation activities, Hobbies, all can be beneficial to mental and physical well-being</a:t>
            </a:r>
          </a:p>
          <a:p>
            <a:pPr marL="642795" lvl="1" indent="-175308">
              <a:buFont typeface="Arial" panose="020B0604020202020204" pitchFamily="34" charset="0"/>
              <a:buChar char="•"/>
            </a:pPr>
            <a:endParaRPr lang="en-US" i="0" baseline="0" dirty="0" smtClean="0"/>
          </a:p>
          <a:p>
            <a:r>
              <a:rPr lang="en-US" b="1" i="0" baseline="0" dirty="0" smtClean="0"/>
              <a:t>However, we must always seek the kingdom first!</a:t>
            </a:r>
          </a:p>
          <a:p>
            <a:r>
              <a:rPr lang="en-US" b="1" i="0" baseline="0" dirty="0" smtClean="0"/>
              <a:t>Scribe’s question of Jesus - (Matthew 22:37-38), </a:t>
            </a:r>
            <a:r>
              <a:rPr lang="en-US" b="0" i="1" baseline="0" dirty="0" smtClean="0"/>
              <a:t>“Jesus said to him, 'You shall love the Lord your God with all your heart, with all your soul, and with all your mind. ' 38 This is the first and great commandment.”</a:t>
            </a:r>
          </a:p>
        </p:txBody>
      </p:sp>
      <p:sp>
        <p:nvSpPr>
          <p:cNvPr id="4" name="Slide Number Placeholder 3"/>
          <p:cNvSpPr>
            <a:spLocks noGrp="1"/>
          </p:cNvSpPr>
          <p:nvPr>
            <p:ph type="sldNum" sz="quarter" idx="10"/>
          </p:nvPr>
        </p:nvSpPr>
        <p:spPr/>
        <p:txBody>
          <a:bodyPr/>
          <a:lstStyle/>
          <a:p>
            <a:fld id="{55541F17-4693-4060-9FC4-6AF0D25C7C72}" type="slidenum">
              <a:rPr lang="en-US" smtClean="0"/>
              <a:t>3</a:t>
            </a:fld>
            <a:endParaRPr lang="en-US"/>
          </a:p>
        </p:txBody>
      </p:sp>
    </p:spTree>
    <p:extLst>
      <p:ext uri="{BB962C8B-B14F-4D97-AF65-F5344CB8AC3E}">
        <p14:creationId xmlns:p14="http://schemas.microsoft.com/office/powerpoint/2010/main" val="67560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Joshua’s admonition was given to Israel as they</a:t>
            </a:r>
            <a:r>
              <a:rPr lang="en-US" b="1" baseline="0" dirty="0" smtClean="0"/>
              <a:t> settled in the promised land.  (In some ways a new beginning).</a:t>
            </a:r>
          </a:p>
          <a:p>
            <a:endParaRPr lang="en-US" b="0" i="1" baseline="0" dirty="0" smtClean="0"/>
          </a:p>
          <a:p>
            <a:r>
              <a:rPr lang="en-US" b="1" i="0" baseline="0" dirty="0" smtClean="0"/>
              <a:t>(Joshua 24:14-15), </a:t>
            </a:r>
            <a:r>
              <a:rPr lang="en-US" b="0" i="1" baseline="0" dirty="0" smtClean="0"/>
              <a:t>“Now therefore, fear the Lord, serve Him in sincerity and in truth, and put away the gods which your fathers served on the other side of the River and in Egypt. Serve the Lord! </a:t>
            </a:r>
            <a:r>
              <a:rPr lang="en-US" b="0" i="1" baseline="30000" dirty="0" smtClean="0"/>
              <a:t>15</a:t>
            </a:r>
            <a:r>
              <a:rPr lang="en-US" b="0" i="1" baseline="0" dirty="0" smtClean="0"/>
              <a:t> 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endParaRPr lang="en-US" b="0" i="1" baseline="0" dirty="0" smtClean="0"/>
          </a:p>
          <a:p>
            <a:pPr marL="642795" lvl="1" indent="-175308">
              <a:buFont typeface="Arial" panose="020B0604020202020204" pitchFamily="34" charset="0"/>
              <a:buChar char="•"/>
            </a:pPr>
            <a:r>
              <a:rPr lang="en-US" b="1" i="0" baseline="0" dirty="0" smtClean="0"/>
              <a:t>New Year, resolve to be:  Good spouse; Good parent; obedient child; good citizen; benevolent; hospitable.</a:t>
            </a:r>
          </a:p>
          <a:p>
            <a:pPr marL="642795" lvl="1" indent="-175308">
              <a:buFont typeface="Arial" panose="020B0604020202020204" pitchFamily="34" charset="0"/>
              <a:buChar char="•"/>
            </a:pPr>
            <a:r>
              <a:rPr lang="en-US" b="1" i="0" baseline="0" dirty="0" smtClean="0"/>
              <a:t>Faithful in service to God:  Studious; worshipful; prayerful; love of brethren; always mindful of Christ’s will</a:t>
            </a:r>
          </a:p>
          <a:p>
            <a:endParaRPr lang="en-US" b="1" i="0" baseline="0" dirty="0" smtClean="0"/>
          </a:p>
          <a:p>
            <a:r>
              <a:rPr lang="en-US" b="1" i="0" baseline="0" dirty="0" smtClean="0"/>
              <a:t>(Philippians 3:13-15), </a:t>
            </a:r>
            <a:r>
              <a:rPr lang="en-US" b="0" i="1" baseline="0" dirty="0" smtClean="0"/>
              <a:t>“Brethren, I do not count myself to have apprehended; but one thing I do, forgetting those things which are behind and reaching forward to those things which are ahead, </a:t>
            </a:r>
            <a:r>
              <a:rPr lang="en-US" b="0" i="1" baseline="30000" dirty="0" smtClean="0"/>
              <a:t>14</a:t>
            </a:r>
            <a:r>
              <a:rPr lang="en-US" b="0" i="1" baseline="0" dirty="0" smtClean="0"/>
              <a:t> I press toward the goal for the prize of the upward call of God in Christ Jesus.</a:t>
            </a:r>
            <a:r>
              <a:rPr lang="en-US" b="0" i="1" baseline="30000" dirty="0" smtClean="0"/>
              <a:t>15</a:t>
            </a:r>
            <a:r>
              <a:rPr lang="en-US" b="0" i="1" baseline="0" dirty="0" smtClean="0"/>
              <a:t> Therefore let us, as many as are mature, have this mind…”</a:t>
            </a:r>
          </a:p>
        </p:txBody>
      </p:sp>
      <p:sp>
        <p:nvSpPr>
          <p:cNvPr id="4" name="Slide Number Placeholder 3"/>
          <p:cNvSpPr>
            <a:spLocks noGrp="1"/>
          </p:cNvSpPr>
          <p:nvPr>
            <p:ph type="sldNum" sz="quarter" idx="10"/>
          </p:nvPr>
        </p:nvSpPr>
        <p:spPr/>
        <p:txBody>
          <a:bodyPr/>
          <a:lstStyle/>
          <a:p>
            <a:fld id="{55541F17-4693-4060-9FC4-6AF0D25C7C72}" type="slidenum">
              <a:rPr lang="en-US" smtClean="0"/>
              <a:t>4</a:t>
            </a:fld>
            <a:endParaRPr lang="en-US"/>
          </a:p>
        </p:txBody>
      </p:sp>
    </p:spTree>
    <p:extLst>
      <p:ext uri="{BB962C8B-B14F-4D97-AF65-F5344CB8AC3E}">
        <p14:creationId xmlns:p14="http://schemas.microsoft.com/office/powerpoint/2010/main" val="1270405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1" baseline="0" dirty="0" smtClean="0"/>
          </a:p>
        </p:txBody>
      </p:sp>
      <p:sp>
        <p:nvSpPr>
          <p:cNvPr id="4" name="Slide Number Placeholder 3"/>
          <p:cNvSpPr>
            <a:spLocks noGrp="1"/>
          </p:cNvSpPr>
          <p:nvPr>
            <p:ph type="sldNum" sz="quarter" idx="10"/>
          </p:nvPr>
        </p:nvSpPr>
        <p:spPr/>
        <p:txBody>
          <a:bodyPr/>
          <a:lstStyle/>
          <a:p>
            <a:fld id="{55541F17-4693-4060-9FC4-6AF0D25C7C72}" type="slidenum">
              <a:rPr lang="en-US" smtClean="0"/>
              <a:t>5</a:t>
            </a:fld>
            <a:endParaRPr lang="en-US"/>
          </a:p>
        </p:txBody>
      </p:sp>
    </p:spTree>
    <p:extLst>
      <p:ext uri="{BB962C8B-B14F-4D97-AF65-F5344CB8AC3E}">
        <p14:creationId xmlns:p14="http://schemas.microsoft.com/office/powerpoint/2010/main" val="1522015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098564-159D-4CB3-AE3D-99C84A40AC60}"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67006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098564-159D-4CB3-AE3D-99C84A40AC60}"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3835071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098564-159D-4CB3-AE3D-99C84A40AC60}"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8261-FD93-4E00-81A6-FC213C03BEE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1264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098564-159D-4CB3-AE3D-99C84A40AC60}"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2231810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098564-159D-4CB3-AE3D-99C84A40AC60}"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8261-FD93-4E00-81A6-FC213C03BEE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8745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098564-159D-4CB3-AE3D-99C84A40AC60}"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3721404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98564-159D-4CB3-AE3D-99C84A40AC60}"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3654387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98564-159D-4CB3-AE3D-99C84A40AC60}"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2554789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98564-159D-4CB3-AE3D-99C84A40AC60}"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899088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098564-159D-4CB3-AE3D-99C84A40AC60}"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3494934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098564-159D-4CB3-AE3D-99C84A40AC60}" type="datetimeFigureOut">
              <a:rPr lang="en-US" smtClean="0"/>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1871958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098564-159D-4CB3-AE3D-99C84A40AC60}" type="datetimeFigureOut">
              <a:rPr lang="en-US" smtClean="0"/>
              <a:t>12/26/2015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3712733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098564-159D-4CB3-AE3D-99C84A40AC60}" type="datetimeFigureOut">
              <a:rPr lang="en-US" smtClean="0"/>
              <a:t>12/26/2015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246417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98564-159D-4CB3-AE3D-99C84A40AC60}" type="datetimeFigureOut">
              <a:rPr lang="en-US" smtClean="0"/>
              <a:t>12/26/2015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66240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98564-159D-4CB3-AE3D-99C84A40AC60}" type="datetimeFigureOut">
              <a:rPr lang="en-US" smtClean="0"/>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267836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98564-159D-4CB3-AE3D-99C84A40AC60}" type="datetimeFigureOut">
              <a:rPr lang="en-US" smtClean="0"/>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B8261-FD93-4E00-81A6-FC213C03BEED}" type="slidenum">
              <a:rPr lang="en-US" smtClean="0"/>
              <a:t>‹#›</a:t>
            </a:fld>
            <a:endParaRPr lang="en-US"/>
          </a:p>
        </p:txBody>
      </p:sp>
    </p:spTree>
    <p:extLst>
      <p:ext uri="{BB962C8B-B14F-4D97-AF65-F5344CB8AC3E}">
        <p14:creationId xmlns:p14="http://schemas.microsoft.com/office/powerpoint/2010/main" val="1091307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098564-159D-4CB3-AE3D-99C84A40AC60}" type="datetimeFigureOut">
              <a:rPr lang="en-US" smtClean="0"/>
              <a:t>12/26/2015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F1B8261-FD93-4E00-81A6-FC213C03BEED}" type="slidenum">
              <a:rPr lang="en-US" smtClean="0"/>
              <a:t>‹#›</a:t>
            </a:fld>
            <a:endParaRPr lang="en-US"/>
          </a:p>
        </p:txBody>
      </p:sp>
    </p:spTree>
    <p:extLst>
      <p:ext uri="{BB962C8B-B14F-4D97-AF65-F5344CB8AC3E}">
        <p14:creationId xmlns:p14="http://schemas.microsoft.com/office/powerpoint/2010/main" val="41637887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0624300">
            <a:off x="716354" y="467480"/>
            <a:ext cx="3489089" cy="1051619"/>
          </a:xfrm>
        </p:spPr>
        <p:txBody>
          <a:bodyPr/>
          <a:lstStyle/>
          <a:p>
            <a:r>
              <a:rPr lang="en-US" sz="6000" cap="small" dirty="0" smtClean="0">
                <a:solidFill>
                  <a:schemeClr val="accent2">
                    <a:lumMod val="50000"/>
                  </a:schemeClr>
                </a:solidFill>
                <a:latin typeface="Berlin Sans FB" panose="020E0602020502020306" pitchFamily="34" charset="0"/>
              </a:rPr>
              <a:t>The </a:t>
            </a:r>
            <a:r>
              <a:rPr lang="en-US" sz="6000" cap="small" dirty="0" smtClean="0">
                <a:solidFill>
                  <a:schemeClr val="accent1">
                    <a:lumMod val="50000"/>
                  </a:schemeClr>
                </a:solidFill>
                <a:latin typeface="Berlin Sans FB" panose="020E0602020502020306" pitchFamily="34" charset="0"/>
              </a:rPr>
              <a:t>Three</a:t>
            </a:r>
            <a:endParaRPr lang="en-US" sz="6000" cap="small" dirty="0">
              <a:solidFill>
                <a:schemeClr val="accent1">
                  <a:lumMod val="50000"/>
                </a:schemeClr>
              </a:solidFill>
              <a:latin typeface="Berlin Sans FB" panose="020E0602020502020306" pitchFamily="34" charset="0"/>
            </a:endParaRPr>
          </a:p>
        </p:txBody>
      </p:sp>
      <p:sp>
        <p:nvSpPr>
          <p:cNvPr id="3" name="Subtitle 2"/>
          <p:cNvSpPr>
            <a:spLocks noGrp="1"/>
          </p:cNvSpPr>
          <p:nvPr>
            <p:ph type="subTitle" idx="1"/>
          </p:nvPr>
        </p:nvSpPr>
        <p:spPr>
          <a:xfrm>
            <a:off x="1322644" y="3639289"/>
            <a:ext cx="6199094" cy="2664233"/>
          </a:xfrm>
          <a:solidFill>
            <a:schemeClr val="accent2">
              <a:lumMod val="50000"/>
            </a:schemeClr>
          </a:solidFill>
          <a:ln w="38100">
            <a:solidFill>
              <a:schemeClr val="accent1">
                <a:lumMod val="60000"/>
                <a:lumOff val="40000"/>
              </a:schemeClr>
            </a:solidFill>
          </a:ln>
        </p:spPr>
        <p:txBody>
          <a:bodyPr>
            <a:noAutofit/>
          </a:bodyPr>
          <a:lstStyle/>
          <a:p>
            <a:pPr marL="120650" algn="l">
              <a:spcBef>
                <a:spcPts val="0"/>
              </a:spcBef>
              <a:buClr>
                <a:schemeClr val="accent2">
                  <a:lumMod val="50000"/>
                </a:schemeClr>
              </a:buClr>
            </a:pPr>
            <a:r>
              <a:rPr lang="en-US" sz="5400" dirty="0" smtClean="0">
                <a:solidFill>
                  <a:schemeClr val="bg1"/>
                </a:solidFill>
                <a:latin typeface="Berlin Sans FB" panose="020E0602020502020306" pitchFamily="34" charset="0"/>
              </a:rPr>
              <a:t>Review</a:t>
            </a:r>
          </a:p>
          <a:p>
            <a:pPr algn="ctr">
              <a:spcBef>
                <a:spcPts val="0"/>
              </a:spcBef>
              <a:buClr>
                <a:schemeClr val="accent2">
                  <a:lumMod val="50000"/>
                </a:schemeClr>
              </a:buClr>
            </a:pPr>
            <a:r>
              <a:rPr lang="en-US" sz="5400" dirty="0" smtClean="0">
                <a:solidFill>
                  <a:schemeClr val="bg1"/>
                </a:solidFill>
                <a:latin typeface="Berlin Sans FB" panose="020E0602020502020306" pitchFamily="34" charset="0"/>
              </a:rPr>
              <a:t>Regroup</a:t>
            </a:r>
          </a:p>
          <a:p>
            <a:pPr>
              <a:spcBef>
                <a:spcPts val="0"/>
              </a:spcBef>
              <a:buClr>
                <a:schemeClr val="accent2">
                  <a:lumMod val="50000"/>
                </a:schemeClr>
              </a:buClr>
              <a:tabLst>
                <a:tab pos="5835650" algn="l"/>
              </a:tabLst>
            </a:pPr>
            <a:r>
              <a:rPr lang="en-US" sz="5400" dirty="0" smtClean="0">
                <a:solidFill>
                  <a:schemeClr val="bg1"/>
                </a:solidFill>
                <a:latin typeface="Berlin Sans FB" panose="020E0602020502020306" pitchFamily="34" charset="0"/>
              </a:rPr>
              <a:t>Resolve</a:t>
            </a:r>
            <a:r>
              <a:rPr lang="en-US" sz="2000" dirty="0" smtClean="0">
                <a:solidFill>
                  <a:schemeClr val="accent2">
                    <a:lumMod val="50000"/>
                  </a:schemeClr>
                </a:solidFill>
                <a:latin typeface="Berlin Sans FB" panose="020E0602020502020306" pitchFamily="34" charset="0"/>
              </a:rPr>
              <a:t>-</a:t>
            </a:r>
            <a:r>
              <a:rPr lang="en-US" sz="5400" dirty="0" smtClean="0">
                <a:solidFill>
                  <a:schemeClr val="bg1"/>
                </a:solidFill>
                <a:latin typeface="Berlin Sans FB" panose="020E0602020502020306" pitchFamily="34" charset="0"/>
              </a:rPr>
              <a:t>  </a:t>
            </a:r>
            <a:endParaRPr lang="en-US" sz="5400" dirty="0">
              <a:solidFill>
                <a:schemeClr val="bg1"/>
              </a:solidFill>
              <a:latin typeface="Berlin Sans FB" panose="020E0602020502020306" pitchFamily="34" charset="0"/>
            </a:endParaRPr>
          </a:p>
        </p:txBody>
      </p:sp>
      <p:sp>
        <p:nvSpPr>
          <p:cNvPr id="4" name="Rectangle 3"/>
          <p:cNvSpPr/>
          <p:nvPr/>
        </p:nvSpPr>
        <p:spPr>
          <a:xfrm>
            <a:off x="3108370" y="993289"/>
            <a:ext cx="2627643" cy="2400657"/>
          </a:xfrm>
          <a:prstGeom prst="rect">
            <a:avLst/>
          </a:prstGeom>
          <a:noFill/>
        </p:spPr>
        <p:txBody>
          <a:bodyPr wrap="none" lIns="91440" tIns="45720" rIns="91440" bIns="45720">
            <a:spAutoFit/>
          </a:bodyPr>
          <a:lstStyle/>
          <a:p>
            <a:pPr algn="ctr"/>
            <a:r>
              <a:rPr lang="en-US" sz="15000" dirty="0" smtClean="0">
                <a:ln w="0">
                  <a:solidFill>
                    <a:srgbClr val="00B050"/>
                  </a:solidFill>
                </a:ln>
                <a:solidFill>
                  <a:schemeClr val="accent2">
                    <a:lumMod val="50000"/>
                  </a:schemeClr>
                </a:solidFill>
                <a:effectLst>
                  <a:reflection blurRad="6350" stA="53000" endA="300" endPos="35500" dir="5400000" sy="-90000" algn="bl" rotWithShape="0"/>
                </a:effectLst>
                <a:latin typeface="Berlin Sans FB Demi" panose="020E0802020502020306" pitchFamily="34" charset="0"/>
              </a:rPr>
              <a:t>R’s</a:t>
            </a:r>
            <a:endParaRPr lang="en-US" sz="15000" dirty="0">
              <a:ln w="0">
                <a:solidFill>
                  <a:srgbClr val="00B050"/>
                </a:solidFill>
              </a:ln>
              <a:solidFill>
                <a:schemeClr val="accent2">
                  <a:lumMod val="50000"/>
                </a:schemeClr>
              </a:solidFill>
              <a:effectLst>
                <a:reflection blurRad="6350" stA="53000" endA="300" endPos="35500" dir="5400000" sy="-90000" algn="bl" rotWithShape="0"/>
              </a:effectLst>
              <a:latin typeface="Berlin Sans FB Demi" panose="020E0802020502020306" pitchFamily="34" charset="0"/>
            </a:endParaRPr>
          </a:p>
        </p:txBody>
      </p:sp>
    </p:spTree>
    <p:extLst>
      <p:ext uri="{BB962C8B-B14F-4D97-AF65-F5344CB8AC3E}">
        <p14:creationId xmlns:p14="http://schemas.microsoft.com/office/powerpoint/2010/main" val="381004654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7842" y="1900362"/>
            <a:ext cx="6753895" cy="1251401"/>
          </a:xfrm>
        </p:spPr>
        <p:txBody>
          <a:bodyPr anchor="t"/>
          <a:lstStyle/>
          <a:p>
            <a:pPr algn="l"/>
            <a:r>
              <a:rPr lang="en-US" sz="3200" dirty="0" smtClean="0">
                <a:solidFill>
                  <a:schemeClr val="accent2">
                    <a:lumMod val="50000"/>
                  </a:schemeClr>
                </a:solidFill>
                <a:latin typeface="+mn-lt"/>
              </a:rPr>
              <a:t>    “Meditate </a:t>
            </a:r>
            <a:r>
              <a:rPr lang="en-US" sz="3200" dirty="0">
                <a:solidFill>
                  <a:schemeClr val="accent2">
                    <a:lumMod val="50000"/>
                  </a:schemeClr>
                </a:solidFill>
                <a:latin typeface="+mn-lt"/>
              </a:rPr>
              <a:t>within your heart on your bed, and be </a:t>
            </a:r>
            <a:r>
              <a:rPr lang="en-US" sz="3200" dirty="0" smtClean="0">
                <a:solidFill>
                  <a:schemeClr val="accent2">
                    <a:lumMod val="50000"/>
                  </a:schemeClr>
                </a:solidFill>
                <a:latin typeface="+mn-lt"/>
              </a:rPr>
              <a:t>still” (Psalm 4:4).</a:t>
            </a:r>
            <a:endParaRPr lang="en-US" sz="3200" dirty="0">
              <a:solidFill>
                <a:schemeClr val="accent1">
                  <a:lumMod val="50000"/>
                </a:schemeClr>
              </a:solidFill>
              <a:latin typeface="+mn-lt"/>
            </a:endParaRPr>
          </a:p>
        </p:txBody>
      </p:sp>
      <p:sp>
        <p:nvSpPr>
          <p:cNvPr id="3" name="Subtitle 2"/>
          <p:cNvSpPr>
            <a:spLocks noGrp="1"/>
          </p:cNvSpPr>
          <p:nvPr>
            <p:ph type="subTitle" idx="1"/>
          </p:nvPr>
        </p:nvSpPr>
        <p:spPr>
          <a:xfrm>
            <a:off x="767842" y="3151763"/>
            <a:ext cx="6753896" cy="3268492"/>
          </a:xfrm>
          <a:solidFill>
            <a:schemeClr val="accent2">
              <a:lumMod val="50000"/>
            </a:schemeClr>
          </a:solidFill>
          <a:ln w="38100">
            <a:solidFill>
              <a:schemeClr val="accent1">
                <a:lumMod val="60000"/>
                <a:lumOff val="40000"/>
              </a:schemeClr>
            </a:solidFill>
          </a:ln>
        </p:spPr>
        <p:txBody>
          <a:bodyPr>
            <a:normAutofit/>
          </a:bodyPr>
          <a:lstStyle/>
          <a:p>
            <a:pPr marL="692150" indent="-571500" algn="l">
              <a:spcBef>
                <a:spcPts val="0"/>
              </a:spcBef>
              <a:buClr>
                <a:schemeClr val="bg1"/>
              </a:buClr>
              <a:buFont typeface="Arial" panose="020B0604020202020204" pitchFamily="34" charset="0"/>
              <a:buChar char="•"/>
            </a:pPr>
            <a:r>
              <a:rPr lang="en-US" sz="3200" dirty="0" smtClean="0">
                <a:solidFill>
                  <a:schemeClr val="bg1"/>
                </a:solidFill>
              </a:rPr>
              <a:t>Self-examination is needed             (Psalm 119:59; Jeremiah 31:19)</a:t>
            </a:r>
          </a:p>
          <a:p>
            <a:pPr marL="692150" indent="-571500" algn="l">
              <a:spcBef>
                <a:spcPts val="0"/>
              </a:spcBef>
              <a:buClr>
                <a:schemeClr val="bg1"/>
              </a:buClr>
              <a:buFont typeface="Arial" panose="020B0604020202020204" pitchFamily="34" charset="0"/>
              <a:buChar char="•"/>
            </a:pPr>
            <a:r>
              <a:rPr lang="en-US" sz="3200" dirty="0" smtClean="0">
                <a:solidFill>
                  <a:schemeClr val="bg1"/>
                </a:solidFill>
              </a:rPr>
              <a:t>Examine both individual and collective responsibilities</a:t>
            </a:r>
          </a:p>
          <a:p>
            <a:pPr marL="692150" indent="-571500" algn="l">
              <a:spcBef>
                <a:spcPts val="0"/>
              </a:spcBef>
              <a:buClr>
                <a:schemeClr val="bg1"/>
              </a:buClr>
              <a:buFont typeface="Arial" panose="020B0604020202020204" pitchFamily="34" charset="0"/>
              <a:buChar char="•"/>
            </a:pPr>
            <a:r>
              <a:rPr lang="en-US" sz="3200" dirty="0" smtClean="0">
                <a:solidFill>
                  <a:schemeClr val="bg1"/>
                </a:solidFill>
              </a:rPr>
              <a:t>Is repentance needed? (Lamentations 3:40)</a:t>
            </a:r>
            <a:endParaRPr lang="en-US" sz="3200" dirty="0">
              <a:solidFill>
                <a:schemeClr val="bg1"/>
              </a:solidFill>
            </a:endParaRPr>
          </a:p>
        </p:txBody>
      </p:sp>
      <p:sp>
        <p:nvSpPr>
          <p:cNvPr id="4" name="Rectangle 3"/>
          <p:cNvSpPr/>
          <p:nvPr/>
        </p:nvSpPr>
        <p:spPr>
          <a:xfrm rot="21015149">
            <a:off x="861408" y="125435"/>
            <a:ext cx="4002422" cy="1446550"/>
          </a:xfrm>
          <a:prstGeom prst="rect">
            <a:avLst/>
          </a:prstGeom>
          <a:noFill/>
        </p:spPr>
        <p:txBody>
          <a:bodyPr wrap="square" lIns="91440" tIns="45720" rIns="91440" bIns="45720">
            <a:spAutoFit/>
          </a:bodyPr>
          <a:lstStyle/>
          <a:p>
            <a:pPr algn="ctr"/>
            <a:r>
              <a:rPr lang="en-US" sz="8800" cap="small" dirty="0" smtClean="0">
                <a:ln w="0">
                  <a:solidFill>
                    <a:srgbClr val="00B050"/>
                  </a:solidFill>
                </a:ln>
                <a:solidFill>
                  <a:schemeClr val="accent2">
                    <a:lumMod val="50000"/>
                  </a:schemeClr>
                </a:solidFill>
                <a:effectLst>
                  <a:reflection blurRad="6350" stA="53000" endA="300" endPos="35500" dir="5400000" sy="-90000" algn="bl" rotWithShape="0"/>
                </a:effectLst>
                <a:latin typeface="Berlin Sans FB Demi" panose="020E0802020502020306" pitchFamily="34" charset="0"/>
              </a:rPr>
              <a:t>Review</a:t>
            </a:r>
            <a:endParaRPr lang="en-US" sz="8800" cap="small" dirty="0">
              <a:ln w="0">
                <a:solidFill>
                  <a:srgbClr val="00B050"/>
                </a:solidFill>
              </a:ln>
              <a:solidFill>
                <a:schemeClr val="accent2">
                  <a:lumMod val="50000"/>
                </a:schemeClr>
              </a:solidFill>
              <a:effectLst>
                <a:reflection blurRad="6350" stA="53000" endA="300" endPos="35500" dir="5400000" sy="-90000" algn="bl" rotWithShape="0"/>
              </a:effectLst>
              <a:latin typeface="Berlin Sans FB Demi" panose="020E0802020502020306" pitchFamily="34" charset="0"/>
            </a:endParaRPr>
          </a:p>
        </p:txBody>
      </p:sp>
    </p:spTree>
    <p:extLst>
      <p:ext uri="{BB962C8B-B14F-4D97-AF65-F5344CB8AC3E}">
        <p14:creationId xmlns:p14="http://schemas.microsoft.com/office/powerpoint/2010/main" val="319481169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7842" y="1900362"/>
            <a:ext cx="6753895" cy="1554038"/>
          </a:xfrm>
        </p:spPr>
        <p:txBody>
          <a:bodyPr anchor="t"/>
          <a:lstStyle/>
          <a:p>
            <a:pPr algn="l"/>
            <a:r>
              <a:rPr lang="en-US" sz="3200" dirty="0">
                <a:solidFill>
                  <a:schemeClr val="accent2">
                    <a:lumMod val="50000"/>
                  </a:schemeClr>
                </a:solidFill>
                <a:latin typeface="+mn-lt"/>
              </a:rPr>
              <a:t>    “He rested on the seventh day from all His work which He had </a:t>
            </a:r>
            <a:r>
              <a:rPr lang="en-US" sz="3200" dirty="0" smtClean="0">
                <a:solidFill>
                  <a:schemeClr val="accent2">
                    <a:lumMod val="50000"/>
                  </a:schemeClr>
                </a:solidFill>
                <a:latin typeface="+mn-lt"/>
              </a:rPr>
              <a:t>done” (Genesis 2:2).</a:t>
            </a:r>
            <a:endParaRPr lang="en-US" sz="3200" dirty="0">
              <a:solidFill>
                <a:schemeClr val="accent1">
                  <a:lumMod val="50000"/>
                </a:schemeClr>
              </a:solidFill>
              <a:latin typeface="+mn-lt"/>
            </a:endParaRPr>
          </a:p>
        </p:txBody>
      </p:sp>
      <p:sp>
        <p:nvSpPr>
          <p:cNvPr id="3" name="Subtitle 2"/>
          <p:cNvSpPr>
            <a:spLocks noGrp="1"/>
          </p:cNvSpPr>
          <p:nvPr>
            <p:ph type="subTitle" idx="1"/>
          </p:nvPr>
        </p:nvSpPr>
        <p:spPr>
          <a:xfrm>
            <a:off x="767842" y="3682999"/>
            <a:ext cx="6753896" cy="2737255"/>
          </a:xfrm>
          <a:solidFill>
            <a:schemeClr val="accent2">
              <a:lumMod val="50000"/>
            </a:schemeClr>
          </a:solidFill>
          <a:ln w="38100">
            <a:solidFill>
              <a:schemeClr val="accent1">
                <a:lumMod val="60000"/>
                <a:lumOff val="40000"/>
              </a:schemeClr>
            </a:solidFill>
          </a:ln>
        </p:spPr>
        <p:txBody>
          <a:bodyPr>
            <a:normAutofit/>
          </a:bodyPr>
          <a:lstStyle/>
          <a:p>
            <a:pPr marL="692150" indent="-571500" algn="l">
              <a:spcBef>
                <a:spcPts val="0"/>
              </a:spcBef>
              <a:buClr>
                <a:schemeClr val="bg1"/>
              </a:buClr>
              <a:buFont typeface="Arial" panose="020B0604020202020204" pitchFamily="34" charset="0"/>
              <a:buChar char="•"/>
            </a:pPr>
            <a:r>
              <a:rPr lang="en-US" sz="3200" dirty="0" smtClean="0">
                <a:solidFill>
                  <a:schemeClr val="bg1"/>
                </a:solidFill>
              </a:rPr>
              <a:t>Renewal needed (Mark 6:30-32)</a:t>
            </a:r>
          </a:p>
          <a:p>
            <a:pPr marL="692150" indent="-571500" algn="l">
              <a:spcBef>
                <a:spcPts val="0"/>
              </a:spcBef>
              <a:buClr>
                <a:schemeClr val="bg1"/>
              </a:buClr>
              <a:buFont typeface="Arial" panose="020B0604020202020204" pitchFamily="34" charset="0"/>
              <a:buChar char="•"/>
            </a:pPr>
            <a:r>
              <a:rPr lang="en-US" sz="3200" dirty="0" smtClean="0">
                <a:solidFill>
                  <a:schemeClr val="bg1"/>
                </a:solidFill>
              </a:rPr>
              <a:t>Family, holidays</a:t>
            </a:r>
          </a:p>
          <a:p>
            <a:pPr marL="692150" indent="-571500" algn="l">
              <a:spcBef>
                <a:spcPts val="0"/>
              </a:spcBef>
              <a:buClr>
                <a:schemeClr val="bg1"/>
              </a:buClr>
              <a:buFont typeface="Arial" panose="020B0604020202020204" pitchFamily="34" charset="0"/>
              <a:buChar char="•"/>
            </a:pPr>
            <a:r>
              <a:rPr lang="en-US" sz="3200" dirty="0" smtClean="0">
                <a:solidFill>
                  <a:schemeClr val="bg1"/>
                </a:solidFill>
              </a:rPr>
              <a:t>Recreation</a:t>
            </a:r>
          </a:p>
          <a:p>
            <a:pPr marL="692150" indent="-571500" algn="l">
              <a:spcBef>
                <a:spcPts val="0"/>
              </a:spcBef>
              <a:buClr>
                <a:schemeClr val="bg1"/>
              </a:buClr>
              <a:buFont typeface="Arial" panose="020B0604020202020204" pitchFamily="34" charset="0"/>
              <a:buChar char="•"/>
            </a:pPr>
            <a:r>
              <a:rPr lang="en-US" sz="3200" dirty="0" smtClean="0">
                <a:solidFill>
                  <a:schemeClr val="bg1"/>
                </a:solidFill>
              </a:rPr>
              <a:t>Hobbies</a:t>
            </a:r>
          </a:p>
          <a:p>
            <a:pPr marL="692150" indent="-571500" algn="l">
              <a:spcBef>
                <a:spcPts val="0"/>
              </a:spcBef>
              <a:buClr>
                <a:schemeClr val="bg1"/>
              </a:buClr>
              <a:buFont typeface="Arial" panose="020B0604020202020204" pitchFamily="34" charset="0"/>
              <a:buChar char="•"/>
            </a:pPr>
            <a:r>
              <a:rPr lang="en-US" sz="3200" dirty="0" smtClean="0">
                <a:solidFill>
                  <a:schemeClr val="bg1"/>
                </a:solidFill>
              </a:rPr>
              <a:t>Priorities? (Matthew 22:37-38)</a:t>
            </a:r>
          </a:p>
        </p:txBody>
      </p:sp>
      <p:sp>
        <p:nvSpPr>
          <p:cNvPr id="4" name="Rectangle 3"/>
          <p:cNvSpPr/>
          <p:nvPr/>
        </p:nvSpPr>
        <p:spPr>
          <a:xfrm rot="21015149">
            <a:off x="856054" y="62644"/>
            <a:ext cx="4744162" cy="1446550"/>
          </a:xfrm>
          <a:prstGeom prst="rect">
            <a:avLst/>
          </a:prstGeom>
          <a:noFill/>
        </p:spPr>
        <p:txBody>
          <a:bodyPr wrap="square" lIns="91440" tIns="45720" rIns="91440" bIns="45720">
            <a:spAutoFit/>
          </a:bodyPr>
          <a:lstStyle/>
          <a:p>
            <a:pPr algn="ctr"/>
            <a:r>
              <a:rPr lang="en-US" sz="8800" cap="small" dirty="0" smtClean="0">
                <a:ln w="0">
                  <a:solidFill>
                    <a:srgbClr val="00B050"/>
                  </a:solidFill>
                </a:ln>
                <a:solidFill>
                  <a:schemeClr val="accent2">
                    <a:lumMod val="50000"/>
                  </a:schemeClr>
                </a:solidFill>
                <a:effectLst>
                  <a:reflection blurRad="6350" stA="53000" endA="300" endPos="35500" dir="5400000" sy="-90000" algn="bl" rotWithShape="0"/>
                </a:effectLst>
                <a:latin typeface="Berlin Sans FB Demi" panose="020E0802020502020306" pitchFamily="34" charset="0"/>
              </a:rPr>
              <a:t>Regroup</a:t>
            </a:r>
            <a:endParaRPr lang="en-US" sz="8800" cap="small" dirty="0">
              <a:ln w="0">
                <a:solidFill>
                  <a:srgbClr val="00B050"/>
                </a:solidFill>
              </a:ln>
              <a:solidFill>
                <a:schemeClr val="accent2">
                  <a:lumMod val="50000"/>
                </a:schemeClr>
              </a:solidFill>
              <a:effectLst>
                <a:reflection blurRad="6350" stA="53000" endA="300" endPos="35500" dir="5400000" sy="-90000" algn="bl" rotWithShape="0"/>
              </a:effectLst>
              <a:latin typeface="Berlin Sans FB Demi" panose="020E0802020502020306" pitchFamily="34" charset="0"/>
            </a:endParaRPr>
          </a:p>
        </p:txBody>
      </p:sp>
    </p:spTree>
    <p:extLst>
      <p:ext uri="{BB962C8B-B14F-4D97-AF65-F5344CB8AC3E}">
        <p14:creationId xmlns:p14="http://schemas.microsoft.com/office/powerpoint/2010/main" val="238425675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800" y="1900362"/>
            <a:ext cx="6937537" cy="1173038"/>
          </a:xfrm>
        </p:spPr>
        <p:txBody>
          <a:bodyPr anchor="t"/>
          <a:lstStyle/>
          <a:p>
            <a:pPr algn="l"/>
            <a:r>
              <a:rPr lang="en-US" sz="3200" dirty="0">
                <a:solidFill>
                  <a:schemeClr val="accent2">
                    <a:lumMod val="50000"/>
                  </a:schemeClr>
                </a:solidFill>
                <a:latin typeface="+mn-lt"/>
              </a:rPr>
              <a:t>    “But as for me and my house, we will serve the </a:t>
            </a:r>
            <a:r>
              <a:rPr lang="en-US" sz="3200" dirty="0" smtClean="0">
                <a:solidFill>
                  <a:schemeClr val="accent2">
                    <a:lumMod val="50000"/>
                  </a:schemeClr>
                </a:solidFill>
                <a:latin typeface="+mn-lt"/>
              </a:rPr>
              <a:t>Lord” (Joshua 24:15).</a:t>
            </a:r>
            <a:endParaRPr lang="en-US" sz="3200" dirty="0">
              <a:solidFill>
                <a:schemeClr val="accent1">
                  <a:lumMod val="50000"/>
                </a:schemeClr>
              </a:solidFill>
              <a:latin typeface="+mn-lt"/>
            </a:endParaRPr>
          </a:p>
        </p:txBody>
      </p:sp>
      <p:sp>
        <p:nvSpPr>
          <p:cNvPr id="3" name="Subtitle 2"/>
          <p:cNvSpPr>
            <a:spLocks noGrp="1"/>
          </p:cNvSpPr>
          <p:nvPr>
            <p:ph type="subTitle" idx="1"/>
          </p:nvPr>
        </p:nvSpPr>
        <p:spPr>
          <a:xfrm>
            <a:off x="767842" y="3149600"/>
            <a:ext cx="6753896" cy="3346855"/>
          </a:xfrm>
          <a:solidFill>
            <a:schemeClr val="accent2">
              <a:lumMod val="50000"/>
            </a:schemeClr>
          </a:solidFill>
          <a:ln w="38100">
            <a:solidFill>
              <a:schemeClr val="accent1">
                <a:lumMod val="60000"/>
                <a:lumOff val="40000"/>
              </a:schemeClr>
            </a:solidFill>
          </a:ln>
        </p:spPr>
        <p:txBody>
          <a:bodyPr>
            <a:normAutofit/>
          </a:bodyPr>
          <a:lstStyle/>
          <a:p>
            <a:pPr marL="692150" indent="-571500" algn="l">
              <a:spcBef>
                <a:spcPts val="0"/>
              </a:spcBef>
              <a:buClr>
                <a:schemeClr val="bg1"/>
              </a:buClr>
              <a:buFont typeface="Arial" panose="020B0604020202020204" pitchFamily="34" charset="0"/>
              <a:buChar char="•"/>
            </a:pPr>
            <a:r>
              <a:rPr lang="en-US" sz="3200" dirty="0" smtClean="0">
                <a:solidFill>
                  <a:schemeClr val="bg1"/>
                </a:solidFill>
              </a:rPr>
              <a:t>A new year, a good time to resolve to dedicate yourself fully to His service</a:t>
            </a:r>
          </a:p>
          <a:p>
            <a:pPr marL="692150" indent="-571500" algn="l">
              <a:spcBef>
                <a:spcPts val="0"/>
              </a:spcBef>
              <a:buClr>
                <a:schemeClr val="bg1"/>
              </a:buClr>
              <a:buFont typeface="Arial" panose="020B0604020202020204" pitchFamily="34" charset="0"/>
              <a:buChar char="•"/>
            </a:pPr>
            <a:r>
              <a:rPr lang="en-US" sz="3200" dirty="0" smtClean="0">
                <a:solidFill>
                  <a:schemeClr val="bg1"/>
                </a:solidFill>
              </a:rPr>
              <a:t>All aspects of your life as a Christian!</a:t>
            </a:r>
          </a:p>
          <a:p>
            <a:pPr marL="692150" indent="-571500" algn="l">
              <a:spcBef>
                <a:spcPts val="0"/>
              </a:spcBef>
              <a:buClr>
                <a:schemeClr val="bg1"/>
              </a:buClr>
              <a:buFont typeface="Arial" panose="020B0604020202020204" pitchFamily="34" charset="0"/>
              <a:buChar char="•"/>
            </a:pPr>
            <a:r>
              <a:rPr lang="en-US" sz="3200" dirty="0" smtClean="0">
                <a:solidFill>
                  <a:schemeClr val="bg1"/>
                </a:solidFill>
              </a:rPr>
              <a:t>(Philippians 3:13-15)</a:t>
            </a:r>
          </a:p>
        </p:txBody>
      </p:sp>
      <p:sp>
        <p:nvSpPr>
          <p:cNvPr id="4" name="Rectangle 3"/>
          <p:cNvSpPr/>
          <p:nvPr/>
        </p:nvSpPr>
        <p:spPr>
          <a:xfrm rot="21015149">
            <a:off x="856054" y="62644"/>
            <a:ext cx="4744162" cy="1446550"/>
          </a:xfrm>
          <a:prstGeom prst="rect">
            <a:avLst/>
          </a:prstGeom>
          <a:noFill/>
        </p:spPr>
        <p:txBody>
          <a:bodyPr wrap="square" lIns="91440" tIns="45720" rIns="91440" bIns="45720">
            <a:spAutoFit/>
          </a:bodyPr>
          <a:lstStyle/>
          <a:p>
            <a:pPr algn="ctr"/>
            <a:r>
              <a:rPr lang="en-US" sz="8800" cap="small" dirty="0" smtClean="0">
                <a:ln w="0">
                  <a:solidFill>
                    <a:srgbClr val="00B050"/>
                  </a:solidFill>
                </a:ln>
                <a:solidFill>
                  <a:schemeClr val="accent2">
                    <a:lumMod val="50000"/>
                  </a:schemeClr>
                </a:solidFill>
                <a:effectLst>
                  <a:reflection blurRad="6350" stA="53000" endA="300" endPos="35500" dir="5400000" sy="-90000" algn="bl" rotWithShape="0"/>
                </a:effectLst>
                <a:latin typeface="Berlin Sans FB Demi" panose="020E0802020502020306" pitchFamily="34" charset="0"/>
              </a:rPr>
              <a:t>Resolve</a:t>
            </a:r>
            <a:endParaRPr lang="en-US" sz="8800" cap="small" dirty="0">
              <a:ln w="0">
                <a:solidFill>
                  <a:srgbClr val="00B050"/>
                </a:solidFill>
              </a:ln>
              <a:solidFill>
                <a:schemeClr val="accent2">
                  <a:lumMod val="50000"/>
                </a:schemeClr>
              </a:solidFill>
              <a:effectLst>
                <a:reflection blurRad="6350" stA="53000" endA="300" endPos="35500" dir="5400000" sy="-90000" algn="bl" rotWithShape="0"/>
              </a:effectLst>
              <a:latin typeface="Berlin Sans FB Demi" panose="020E0802020502020306" pitchFamily="34" charset="0"/>
            </a:endParaRPr>
          </a:p>
        </p:txBody>
      </p:sp>
    </p:spTree>
    <p:extLst>
      <p:ext uri="{BB962C8B-B14F-4D97-AF65-F5344CB8AC3E}">
        <p14:creationId xmlns:p14="http://schemas.microsoft.com/office/powerpoint/2010/main" val="3035084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201" y="2027362"/>
            <a:ext cx="7975599" cy="1173038"/>
          </a:xfrm>
        </p:spPr>
        <p:txBody>
          <a:bodyPr anchor="t"/>
          <a:lstStyle/>
          <a:p>
            <a:pPr algn="ctr"/>
            <a:r>
              <a:rPr lang="en-US" sz="3200" dirty="0" smtClean="0">
                <a:solidFill>
                  <a:schemeClr val="accent2">
                    <a:lumMod val="50000"/>
                  </a:schemeClr>
                </a:solidFill>
                <a:latin typeface="+mn-lt"/>
              </a:rPr>
              <a:t>Does Christ have</a:t>
            </a:r>
            <a:br>
              <a:rPr lang="en-US" sz="3200" dirty="0" smtClean="0">
                <a:solidFill>
                  <a:schemeClr val="accent2">
                    <a:lumMod val="50000"/>
                  </a:schemeClr>
                </a:solidFill>
                <a:latin typeface="+mn-lt"/>
              </a:rPr>
            </a:br>
            <a:r>
              <a:rPr lang="en-US" sz="3200" dirty="0" smtClean="0">
                <a:solidFill>
                  <a:schemeClr val="accent2">
                    <a:lumMod val="50000"/>
                  </a:schemeClr>
                </a:solidFill>
                <a:latin typeface="+mn-lt"/>
              </a:rPr>
              <a:t>preeminence in your life?</a:t>
            </a:r>
            <a:endParaRPr lang="en-US" sz="3200" dirty="0">
              <a:solidFill>
                <a:schemeClr val="accent1">
                  <a:lumMod val="50000"/>
                </a:schemeClr>
              </a:solidFill>
              <a:latin typeface="+mn-lt"/>
            </a:endParaRPr>
          </a:p>
        </p:txBody>
      </p:sp>
      <p:sp>
        <p:nvSpPr>
          <p:cNvPr id="3" name="Subtitle 2"/>
          <p:cNvSpPr>
            <a:spLocks noGrp="1"/>
          </p:cNvSpPr>
          <p:nvPr>
            <p:ph type="subTitle" idx="1"/>
          </p:nvPr>
        </p:nvSpPr>
        <p:spPr>
          <a:xfrm>
            <a:off x="856054" y="3410792"/>
            <a:ext cx="7449746" cy="3060263"/>
          </a:xfrm>
          <a:solidFill>
            <a:schemeClr val="accent2">
              <a:lumMod val="50000"/>
            </a:schemeClr>
          </a:solidFill>
          <a:ln w="38100">
            <a:solidFill>
              <a:schemeClr val="accent1">
                <a:lumMod val="60000"/>
                <a:lumOff val="40000"/>
              </a:schemeClr>
            </a:solidFill>
          </a:ln>
        </p:spPr>
        <p:txBody>
          <a:bodyPr>
            <a:normAutofit/>
          </a:bodyPr>
          <a:lstStyle/>
          <a:p>
            <a:pPr marL="120650" indent="336550" algn="l">
              <a:spcBef>
                <a:spcPts val="0"/>
              </a:spcBef>
              <a:buClr>
                <a:schemeClr val="bg1"/>
              </a:buClr>
            </a:pPr>
            <a:r>
              <a:rPr lang="en-US" sz="3200" dirty="0">
                <a:solidFill>
                  <a:schemeClr val="bg1"/>
                </a:solidFill>
              </a:rPr>
              <a:t>“I have been crucified with Christ; it is no longer I who live, but Christ lives in me; and the life which I now live in the flesh I live by faith in the Son of God, who loved me and gave Himself for </a:t>
            </a:r>
            <a:r>
              <a:rPr lang="en-US" sz="3200" dirty="0" smtClean="0">
                <a:solidFill>
                  <a:schemeClr val="bg1"/>
                </a:solidFill>
              </a:rPr>
              <a:t>me.” (Galatians 2:20)</a:t>
            </a:r>
          </a:p>
        </p:txBody>
      </p:sp>
      <p:sp>
        <p:nvSpPr>
          <p:cNvPr id="4" name="Rectangle 3"/>
          <p:cNvSpPr/>
          <p:nvPr/>
        </p:nvSpPr>
        <p:spPr>
          <a:xfrm>
            <a:off x="856054" y="62644"/>
            <a:ext cx="7449746" cy="1754326"/>
          </a:xfrm>
          <a:prstGeom prst="rect">
            <a:avLst/>
          </a:prstGeom>
          <a:noFill/>
        </p:spPr>
        <p:txBody>
          <a:bodyPr wrap="square" lIns="91440" tIns="45720" rIns="91440" bIns="45720">
            <a:spAutoFit/>
          </a:bodyPr>
          <a:lstStyle/>
          <a:p>
            <a:pPr algn="ctr"/>
            <a:r>
              <a:rPr lang="en-US" sz="5400" cap="small" dirty="0" smtClean="0">
                <a:ln w="0">
                  <a:solidFill>
                    <a:srgbClr val="00B050"/>
                  </a:solidFill>
                </a:ln>
                <a:solidFill>
                  <a:schemeClr val="accent2">
                    <a:lumMod val="50000"/>
                  </a:schemeClr>
                </a:solidFill>
                <a:effectLst>
                  <a:reflection blurRad="6350" stA="53000" endA="300" endPos="35500" dir="5400000" sy="-90000" algn="bl" rotWithShape="0"/>
                </a:effectLst>
                <a:latin typeface="Berlin Sans FB Demi" panose="020E0802020502020306" pitchFamily="34" charset="0"/>
              </a:rPr>
              <a:t>Give an</a:t>
            </a:r>
          </a:p>
          <a:p>
            <a:pPr algn="ctr"/>
            <a:r>
              <a:rPr lang="en-US" sz="5400" cap="small" dirty="0" smtClean="0">
                <a:ln w="0">
                  <a:solidFill>
                    <a:srgbClr val="00B050"/>
                  </a:solidFill>
                </a:ln>
                <a:solidFill>
                  <a:schemeClr val="accent2">
                    <a:lumMod val="50000"/>
                  </a:schemeClr>
                </a:solidFill>
                <a:effectLst>
                  <a:reflection blurRad="6350" stA="53000" endA="300" endPos="35500" dir="5400000" sy="-90000" algn="bl" rotWithShape="0"/>
                </a:effectLst>
                <a:latin typeface="Berlin Sans FB Demi" panose="020E0802020502020306" pitchFamily="34" charset="0"/>
              </a:rPr>
              <a:t>Honest Answer</a:t>
            </a:r>
            <a:endParaRPr lang="en-US" sz="5400" cap="small" dirty="0">
              <a:ln w="0">
                <a:solidFill>
                  <a:srgbClr val="00B050"/>
                </a:solidFill>
              </a:ln>
              <a:solidFill>
                <a:schemeClr val="accent2">
                  <a:lumMod val="50000"/>
                </a:schemeClr>
              </a:solidFill>
              <a:effectLst>
                <a:reflection blurRad="6350" stA="53000" endA="300" endPos="35500" dir="5400000" sy="-90000" algn="bl" rotWithShape="0"/>
              </a:effectLst>
              <a:latin typeface="Berlin Sans FB Demi" panose="020E0802020502020306" pitchFamily="34" charset="0"/>
            </a:endParaRPr>
          </a:p>
        </p:txBody>
      </p:sp>
    </p:spTree>
    <p:extLst>
      <p:ext uri="{BB962C8B-B14F-4D97-AF65-F5344CB8AC3E}">
        <p14:creationId xmlns:p14="http://schemas.microsoft.com/office/powerpoint/2010/main" val="283352874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191</TotalTime>
  <Words>897</Words>
  <Application>Microsoft Office PowerPoint</Application>
  <PresentationFormat>On-screen Show (4:3)</PresentationFormat>
  <Paragraphs>67</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Berlin Sans FB</vt:lpstr>
      <vt:lpstr>Berlin Sans FB Demi</vt:lpstr>
      <vt:lpstr>Calibri</vt:lpstr>
      <vt:lpstr>Trebuchet MS</vt:lpstr>
      <vt:lpstr>Wingdings 3</vt:lpstr>
      <vt:lpstr>Facet</vt:lpstr>
      <vt:lpstr>The Three</vt:lpstr>
      <vt:lpstr>    “Meditate within your heart on your bed, and be still” (Psalm 4:4).</vt:lpstr>
      <vt:lpstr>    “He rested on the seventh day from all His work which He had done” (Genesis 2:2).</vt:lpstr>
      <vt:lpstr>    “But as for me and my house, we will serve the Lord” (Joshua 24:15).</vt:lpstr>
      <vt:lpstr>Does Christ have preeminence in your life?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Three</dc:title>
  <dc:creator>Stan Cox</dc:creator>
  <cp:lastModifiedBy>Stan Cox</cp:lastModifiedBy>
  <cp:revision>15</cp:revision>
  <cp:lastPrinted>2015-12-27T05:11:04Z</cp:lastPrinted>
  <dcterms:created xsi:type="dcterms:W3CDTF">2015-12-27T01:59:58Z</dcterms:created>
  <dcterms:modified xsi:type="dcterms:W3CDTF">2015-12-27T05:11:08Z</dcterms:modified>
</cp:coreProperties>
</file>